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82" r:id="rId7"/>
    <p:sldId id="283" r:id="rId8"/>
    <p:sldId id="259" r:id="rId9"/>
    <p:sldId id="284" r:id="rId10"/>
    <p:sldId id="285" r:id="rId11"/>
    <p:sldId id="260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61" r:id="rId23"/>
    <p:sldId id="262" r:id="rId24"/>
    <p:sldId id="333" r:id="rId25"/>
    <p:sldId id="263" r:id="rId26"/>
    <p:sldId id="264" r:id="rId27"/>
    <p:sldId id="278" r:id="rId28"/>
    <p:sldId id="265" r:id="rId29"/>
    <p:sldId id="266" r:id="rId30"/>
    <p:sldId id="279" r:id="rId31"/>
    <p:sldId id="267" r:id="rId32"/>
    <p:sldId id="277" r:id="rId33"/>
    <p:sldId id="268" r:id="rId34"/>
    <p:sldId id="269" r:id="rId35"/>
    <p:sldId id="272" r:id="rId36"/>
    <p:sldId id="273" r:id="rId37"/>
    <p:sldId id="274" r:id="rId38"/>
    <p:sldId id="275" r:id="rId39"/>
    <p:sldId id="276" r:id="rId40"/>
    <p:sldId id="296" r:id="rId41"/>
    <p:sldId id="297" r:id="rId42"/>
    <p:sldId id="308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16" r:id="rId72"/>
    <p:sldId id="328" r:id="rId73"/>
    <p:sldId id="329" r:id="rId74"/>
    <p:sldId id="330" r:id="rId75"/>
    <p:sldId id="331" r:id="rId76"/>
    <p:sldId id="332" r:id="rId7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58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087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027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1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664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986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38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528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820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572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027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DC03-C762-4DA8-8D13-76EB1F77D219}" type="datetimeFigureOut">
              <a:rPr lang="th-TH" smtClean="0"/>
              <a:t>10/10/64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08A4-EE02-48DA-9614-E9716F1487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061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69" y="188640"/>
            <a:ext cx="5144661" cy="5184576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999553" y="5157192"/>
            <a:ext cx="71449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F23A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ขั้นตอนการปลูกทุเรียน</a:t>
            </a:r>
            <a:endParaRPr lang="th-TH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F23A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54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96752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พันธุ์ก้านยาว  </a:t>
            </a:r>
          </a:p>
          <a:p>
            <a:r>
              <a:rPr lang="th-TH" b="1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ผลมีขนาดปานกลาง น้ำหนักประมาณ 3 กก ทรงผลกลมเห็นพูไม่ชัดเจน พูเต็มทุกพู หนามเล็กถี่สั้นสม่ำเสมอทั้งผล ก้านผลใหญ่และยาวกว่าพันธุ์อื่นๆ เนื้อละเอียดสีเหลืองหนาปานกลาง รสชาติหวานมัน เมล็ดมากค่อนข้างใหญ่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83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69" y="0"/>
            <a:ext cx="532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1925"/>
            <a:ext cx="68580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ทุเรียนประจำถิ่น ในที่นี้นำเสนอ 2 สายพันธุ์ คือ หลงลับแล  กับ</a:t>
            </a:r>
            <a:r>
              <a:rPr lang="th-TH" dirty="0" err="1" smtClean="0">
                <a:cs typeface="+mj-cs"/>
              </a:rPr>
              <a:t>มูซังคิง</a:t>
            </a:r>
            <a:endParaRPr lang="th-TH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หลงลับแล </a:t>
            </a:r>
            <a:r>
              <a:rPr lang="th-TH" dirty="0" smtClean="0">
                <a:cs typeface="+mj-cs"/>
              </a:rPr>
              <a:t>กำเนิดอยู่ที่ ม่อนน้ำจำ หมู่ 7 บ้าน</a:t>
            </a:r>
            <a:r>
              <a:rPr lang="th-TH" dirty="0" err="1" smtClean="0">
                <a:cs typeface="+mj-cs"/>
              </a:rPr>
              <a:t>ผามูบ</a:t>
            </a:r>
            <a:r>
              <a:rPr lang="th-TH" dirty="0" smtClean="0">
                <a:cs typeface="+mj-cs"/>
              </a:rPr>
              <a:t> ตำบลแม่</a:t>
            </a:r>
            <a:r>
              <a:rPr lang="th-TH" dirty="0" err="1" smtClean="0">
                <a:cs typeface="+mj-cs"/>
              </a:rPr>
              <a:t>พูล</a:t>
            </a:r>
            <a:r>
              <a:rPr lang="th-TH" dirty="0" smtClean="0">
                <a:cs typeface="+mj-cs"/>
              </a:rPr>
              <a:t> อำเภอลับแล จังหวัดอุตรดิตถ์ เจ้าของชื่อ นายลม – นางหลง อุประ เป็นทุเรียนที่ได้รับรางวัลยอดเยี่ยมเมื่อปี 2520  และได้มีการรับรองพันธุ์ ปี 2521 ขยายพันโดยการเสียบยอดแผ่นใบเรียบแผ่จนเกือบแบนราบ ใบเป็นรูปขอบขนาน ปลายใบสอบแหลม โคนใบมน หลังใบมีสีเขียวอมเหลืองกลีบดอกมีสีขาวอมเขียว ผลมีขนาดเล็กถึงปานกลาง น้ำหนักประมาณ 0.5 – 3.5 กก ทรงผลกลมรูปไข่ ฐานผลค่อนข้างกลม หรือนูนขึ้นมาเล็กน้อย ตรงบริเวณหนามรอบขั้วผลปลายหนามมน หรือกลม ก้านผลมีขนาดใหญ่ หนามผลทรงพีรามิด ขอบหนามโค้งเข้า เปลือกผลมีสีเขียวอมเหลือง ร่องพูไม่ชัดเจน เนื้อละเอียด สีเหลืองค่อนข้างจัด รสชาติหอมหวานมัน กลิ่นอ่อน มีเม็ดลีบเฉลี่ยร้อยละ 97.5 อายุเก็บเกี่ยวประมาณ 105 – 110 วัน(นับแต่วันดอกบาน)  ผลผลิตออกประมาณ พฤษภาคม ถึงเดือนสิงหาคมทุกปี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26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9637"/>
            <a:ext cx="68580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2862"/>
            <a:ext cx="68580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err="1" smtClean="0">
                <a:cs typeface="+mj-cs"/>
              </a:rPr>
              <a:t>มูซานคิง</a:t>
            </a:r>
            <a:r>
              <a:rPr lang="th-TH" b="1" dirty="0" smtClean="0">
                <a:cs typeface="+mj-cs"/>
              </a:rPr>
              <a:t>  </a:t>
            </a:r>
            <a:r>
              <a:rPr lang="th-TH" dirty="0" smtClean="0">
                <a:cs typeface="+mj-cs"/>
              </a:rPr>
              <a:t>เป็นทุเรียนพันธุ์พื้นเมืองของมาเลเซีย  กำเนิดที่</a:t>
            </a:r>
            <a:r>
              <a:rPr lang="th-TH" dirty="0" err="1" smtClean="0">
                <a:cs typeface="+mj-cs"/>
              </a:rPr>
              <a:t>รัฐก</a:t>
            </a:r>
            <a:r>
              <a:rPr lang="th-TH" dirty="0" smtClean="0">
                <a:cs typeface="+mj-cs"/>
              </a:rPr>
              <a:t>ลันตัน มีรสชาติ ขมนำหวาน มีเนื้อเยอะ เม็ดลีบ มีผลขนาดเล็กถึงปานกลาง น้ำหนักประมาณ 0.5 - 3.5 กก.  ผลทรงกลมรูปไข่ ฐานผลค่อนข้างกลม หรือนูนขึ้นมาเล็กน้อย ตรงบริเวณหนามรอบขั้วผล ปลายผลมนหรือกลม หนามผลทรงพีรามิด ขอบหนามโค้งเข้าหาเปลือก ผลมีสีเขียว ร่องพูไม่ขัดเจน เนื้อละเอียดสีเหลืองทองค่อนข้างจัด  รสชาติหอมหวานมันกลิ่นอ่อน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0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76300"/>
            <a:ext cx="6858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78348"/>
            <a:ext cx="8130699" cy="54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927884"/>
            <a:ext cx="216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cs typeface="+mj-cs"/>
              </a:rPr>
              <a:t>พันธุ์ทุเรียน</a:t>
            </a:r>
            <a:endParaRPr lang="th-TH" sz="3600" b="1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574215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พันธุ์ที่นิยมปลูกกันมาก มี 4 พันธุ์  คือ หมอนทอง ชะนี ก้านยาว และกระดุม</a:t>
            </a:r>
            <a:endParaRPr lang="th-TH" b="1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204864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พันธุ์กระดุม </a:t>
            </a:r>
          </a:p>
          <a:p>
            <a:r>
              <a:rPr lang="th-TH" b="1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ผลจะมีขนาดค่อนข้างเล็ก น้ำหนักประมาณ 1 กก  ผลค่อนข้างกลมด้านหัว ด้านท้ายหรือก้นปุ๋มค่อนข้างป้าน  หนามสั้นและถี่  ขั้วเล็กสั้น ร่องพูลึก เนื้อละเอียดสีเหลืองอ่อน เนื้อบาง รสชาติหวานไม่ค่อยมัน เมล็ดมีขนาดใหญ่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99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59"/>
            <a:ext cx="7942112" cy="5195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55044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cs typeface="+mj-cs"/>
              </a:rPr>
              <a:t>ทุเรียนพันธุ์หลินลับแล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72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812"/>
            <a:ext cx="6858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900" y="1628800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การเลือกพื้นที่ปลูก</a:t>
            </a:r>
          </a:p>
          <a:p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ทุเรียนเป็นไม้ผลเมืองร้อนที่มีความต้องการสภาพอากาศเฉพาะตัว ไม่สามารถขึ้นได้ในพื้นที่เขตร้อนที่มีน้ำค้างแข็ง เนื่องจากจะหยุดชะงักการเจริญเติบโตของลำต้น ต้องการมีการกระจายตัวของน้ำฝนดี มีช่วงแล้งต่อเนื่องน้อ</a:t>
            </a:r>
            <a:r>
              <a:rPr lang="th-TH" dirty="0">
                <a:cs typeface="+mj-cs"/>
              </a:rPr>
              <a:t>ย</a:t>
            </a:r>
            <a:r>
              <a:rPr lang="th-TH" dirty="0" smtClean="0">
                <a:cs typeface="+mj-cs"/>
              </a:rPr>
              <a:t>กว่า 3 เดือนต่อปี มีความชื้นมากกว่า 30 </a:t>
            </a:r>
            <a:r>
              <a:rPr lang="en-US" dirty="0" smtClean="0">
                <a:cs typeface="+mj-cs"/>
              </a:rPr>
              <a:t>%</a:t>
            </a:r>
            <a:r>
              <a:rPr lang="th-TH" dirty="0" smtClean="0">
                <a:cs typeface="+mj-cs"/>
              </a:rPr>
              <a:t>  ต้องมีแหล่งน้ำพอเพียงตลอดปี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64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ลักษณะดิน </a:t>
            </a:r>
          </a:p>
          <a:p>
            <a:r>
              <a:rPr lang="th-TH" dirty="0" smtClean="0">
                <a:cs typeface="+mj-cs"/>
              </a:rPr>
              <a:t>	ควรเป็นดินร่วน ดินร่วนปนทราย ดินเหนียวปนทราย มีความอุดมสมบูรณ์สูง มีการระบายน้ำได้ดี มีหน้าดินลึกมากกว่า 50 เซนติเมตร  ระดับน้ำใต้ดินลึกกว่า 75  เซนติเมตร มีค่าของความเป็นกรด ด่าง 5.5 – 6.5</a:t>
            </a:r>
            <a:endParaRPr lang="th-TH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996952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แหล่งน้ำ</a:t>
            </a:r>
          </a:p>
          <a:p>
            <a:r>
              <a:rPr lang="th-TH" dirty="0" smtClean="0">
                <a:cs typeface="+mj-cs"/>
              </a:rPr>
              <a:t>	ต้องมีน้ำสะอาดพอเพียงตลอดปี ประมาณ 600-800 ลูกบาศก์เมตร/ทุเรียน 1 ไร่ ไม่มีสารพิษเจือปน ความเป็นกรดเป็นด่างของน้ำอยู่ที่ 6.0 -7.5 มีสารละลายเกลือไม่เกิน 1</a:t>
            </a:r>
            <a:r>
              <a:rPr lang="en-US" dirty="0" smtClean="0">
                <a:cs typeface="+mj-cs"/>
              </a:rPr>
              <a:t>,</a:t>
            </a:r>
            <a:r>
              <a:rPr lang="th-TH" dirty="0" smtClean="0">
                <a:cs typeface="+mj-cs"/>
              </a:rPr>
              <a:t>400 </a:t>
            </a:r>
            <a:r>
              <a:rPr lang="th-TH" dirty="0" err="1" smtClean="0">
                <a:cs typeface="+mj-cs"/>
              </a:rPr>
              <a:t>มิลลิ</a:t>
            </a:r>
            <a:r>
              <a:rPr lang="th-TH" dirty="0" smtClean="0">
                <a:cs typeface="+mj-cs"/>
              </a:rPr>
              <a:t>โม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45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5459101" cy="621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42088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cs typeface="+mj-cs"/>
              </a:rPr>
              <a:t>เครื่องวัด</a:t>
            </a:r>
          </a:p>
          <a:p>
            <a:pPr algn="ctr"/>
            <a:r>
              <a:rPr lang="th-TH" sz="3600" b="1" dirty="0" smtClean="0">
                <a:cs typeface="+mj-cs"/>
              </a:rPr>
              <a:t>ค่าดินและปุ๋ย</a:t>
            </a:r>
            <a:endParaRPr lang="th-TH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007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348880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อุณหภูมิและความชื้น</a:t>
            </a:r>
            <a:r>
              <a:rPr lang="th-TH" dirty="0" smtClean="0">
                <a:cs typeface="+mj-cs"/>
              </a:rPr>
              <a:t>	</a:t>
            </a:r>
          </a:p>
          <a:p>
            <a:r>
              <a:rPr lang="th-TH" dirty="0" smtClean="0">
                <a:cs typeface="+mj-cs"/>
              </a:rPr>
              <a:t>	ทุเรียนชอบอากาศร้อนชื้น อุณหภูมิที่เหมาะสมอยู่ช่วงประมาณ</a:t>
            </a:r>
          </a:p>
          <a:p>
            <a:r>
              <a:rPr lang="th-TH" dirty="0" smtClean="0">
                <a:cs typeface="+mj-cs"/>
              </a:rPr>
              <a:t>25 – 30 องศาเซลเซียส มี</a:t>
            </a:r>
            <a:r>
              <a:rPr lang="th-TH" dirty="0" err="1" smtClean="0">
                <a:cs typeface="+mj-cs"/>
              </a:rPr>
              <a:t>ความชื้นสัม</a:t>
            </a:r>
            <a:r>
              <a:rPr lang="th-TH" dirty="0" smtClean="0">
                <a:cs typeface="+mj-cs"/>
              </a:rPr>
              <a:t>พันธุ์ในอากาศประมาณ 75- 85 </a:t>
            </a:r>
            <a:r>
              <a:rPr lang="en-US" dirty="0" smtClean="0">
                <a:cs typeface="+mj-cs"/>
              </a:rPr>
              <a:t>%</a:t>
            </a:r>
            <a:r>
              <a:rPr lang="th-TH" dirty="0" smtClean="0">
                <a:cs typeface="+mj-cs"/>
              </a:rPr>
              <a:t> หากปลูกในพื้นที่มีอากาศแห้งแล้ง ร้อนจัด เย็นจัด มีลมแรง จะพบปัญหาใบไหม้หรือใบร่วง ทำให้โตช้า ให้ผลผลิตช้า หรือน้อยไม่คุ้มค่า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17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การเตรียมพื้นที่ปลูก</a:t>
            </a:r>
          </a:p>
          <a:p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 พื้นที่ดอน  ไถพรวนและปรับพื้นที่ให้เรียบ เพื่อสะดวกในการวางระบบน้ำ การจัดการสวน รวมทั้งขุดร่องระบายน้ำภายในสวน การไถพรวนมีความจำเป็นกับพื้นที่เป็นดินเหนียว โครงสร้างดินเสีย และการระบายน้ำไม่ดี สำหรับพื้นที่เป็นดินร่วนระบายน้ำดีไม่จำเป็นต้องมีการไถพรวน</a:t>
            </a:r>
          </a:p>
          <a:p>
            <a:r>
              <a:rPr lang="th-TH" dirty="0"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9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" y="980728"/>
            <a:ext cx="8791237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พื้นที่ดอนไม่มีน้ำท่วมขัง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4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450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4080" y="99749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67581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พื้นที่ลุ่มมีน้ำท่วมขังในฤดูฝน ในกรณีน้ำท่วมขังในระยะสั้นนิยมนำดินมาทำเป็นโคก ในลักษณะจานคว่ำ สูงประมาณ 0.75 - 1.20 เมตรแล้วปลูกทุเรียนบนสันกลาง</a:t>
            </a:r>
            <a:endParaRPr lang="th-TH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2276872"/>
            <a:ext cx="58197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พื้นที่มีน้ำท่วมขังมากและนาน</a:t>
            </a:r>
          </a:p>
          <a:p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ควรยกร่องสวนให้มีสันขนาดกว้างไม่น้อยกว่า 6 เมตร ร่องน้ำกว้าง 1.5 เมตร ลึก 1 เมตร มีระบบน้ำเข้า – ออกอย่างดี เพื่อป้องกันน้ำท่วมและสะดวกในการระบายน้ำ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23728" y="3284984"/>
            <a:ext cx="72008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83968" y="3284984"/>
            <a:ext cx="72008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64088" y="3302674"/>
            <a:ext cx="72008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87793" y="3323099"/>
            <a:ext cx="72008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439652" y="3068960"/>
            <a:ext cx="5076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835696" y="3429000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835696" y="5733256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6516216" y="3068960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439652" y="3429000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6516216" y="544522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3419872" y="278092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3955" y="2420888"/>
            <a:ext cx="170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กว้าง 6 ม.</a:t>
            </a:r>
            <a:endParaRPr lang="th-TH" b="1" dirty="0">
              <a:cs typeface="+mj-cs"/>
            </a:endParaRPr>
          </a:p>
        </p:txBody>
      </p:sp>
      <p:cxnSp>
        <p:nvCxnSpPr>
          <p:cNvPr id="30" name="ลูกศรเชื่อมต่อแบบตรง 29"/>
          <p:cNvCxnSpPr/>
          <p:nvPr/>
        </p:nvCxnSpPr>
        <p:spPr>
          <a:xfrm>
            <a:off x="5148064" y="2944108"/>
            <a:ext cx="0" cy="844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52020" y="2420888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กว้าง 1.5 ม.</a:t>
            </a:r>
            <a:endParaRPr lang="th-TH" b="1" dirty="0">
              <a:cs typeface="+mj-cs"/>
            </a:endParaRPr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 flipV="1">
            <a:off x="6300192" y="508518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144" y="59492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ลึก 1 เมตร</a:t>
            </a:r>
            <a:endParaRPr lang="th-TH" b="1" dirty="0">
              <a:cs typeface="+mj-cs"/>
            </a:endParaRPr>
          </a:p>
        </p:txBody>
      </p:sp>
      <p:cxnSp>
        <p:nvCxnSpPr>
          <p:cNvPr id="41" name="ลูกศรเชื่อมต่อแบบตรง 40"/>
          <p:cNvCxnSpPr/>
          <p:nvPr/>
        </p:nvCxnSpPr>
        <p:spPr>
          <a:xfrm flipH="1">
            <a:off x="6528645" y="5553236"/>
            <a:ext cx="8280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356737" y="5229200"/>
            <a:ext cx="1391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ทางน้ำออก</a:t>
            </a:r>
            <a:endParaRPr lang="th-TH" b="1" dirty="0">
              <a:cs typeface="+mj-cs"/>
            </a:endParaRPr>
          </a:p>
        </p:txBody>
      </p:sp>
      <p:cxnSp>
        <p:nvCxnSpPr>
          <p:cNvPr id="44" name="ลูกศรเชื่อมต่อแบบตรง 43"/>
          <p:cNvCxnSpPr/>
          <p:nvPr/>
        </p:nvCxnSpPr>
        <p:spPr>
          <a:xfrm>
            <a:off x="1295636" y="3284984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5536" y="2944108"/>
            <a:ext cx="9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ทางน้ำเข้า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6263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8212"/>
            <a:ext cx="6858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9112"/>
            <a:ext cx="6858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9269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836712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การวางผังปลูก</a:t>
            </a:r>
          </a:p>
          <a:p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- ระบบสี่เหลี่ยมจัตุรัสหรือสามเหลี่ยมด้านเท่า ระยะปลูก 8-10 เมตรเหมาะกับพื้นที่ค่อนข้างเรียบ</a:t>
            </a:r>
          </a:p>
          <a:p>
            <a:r>
              <a:rPr lang="th-TH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- ระบบแถวกว้างต้นชิด  ในระบบนี้ ระยะระหว่างต้นเป็น 30-50</a:t>
            </a:r>
            <a:r>
              <a:rPr lang="en-US" dirty="0" smtClean="0">
                <a:cs typeface="+mj-cs"/>
              </a:rPr>
              <a:t>%</a:t>
            </a:r>
            <a:r>
              <a:rPr lang="th-TH" dirty="0" smtClean="0">
                <a:cs typeface="+mj-cs"/>
              </a:rPr>
              <a:t> ของระยะระหว่างแถว วางแนวปลูกเป็นเหนือใต้  ด้านกว้างระหว่างแถวขวางแนวขึ้นลงของพระอาทิตย์ แถวมีความกว้างพอที่จะให้เครื่องจักรผ่านได้</a:t>
            </a:r>
            <a:endParaRPr lang="th-TH" dirty="0">
              <a:cs typeface="+mj-cs"/>
            </a:endParaRPr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>
            <a:off x="6804248" y="551723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6353696" cy="58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เมฆ 19"/>
          <p:cNvSpPr/>
          <p:nvPr/>
        </p:nvSpPr>
        <p:spPr>
          <a:xfrm>
            <a:off x="2403473" y="1561394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67" y="2318965"/>
            <a:ext cx="469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เมฆ 21"/>
          <p:cNvSpPr/>
          <p:nvPr/>
        </p:nvSpPr>
        <p:spPr>
          <a:xfrm>
            <a:off x="2448934" y="3246921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เมฆ 22"/>
          <p:cNvSpPr/>
          <p:nvPr/>
        </p:nvSpPr>
        <p:spPr>
          <a:xfrm>
            <a:off x="2497518" y="4207738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เมฆ 23"/>
          <p:cNvSpPr/>
          <p:nvPr/>
        </p:nvSpPr>
        <p:spPr>
          <a:xfrm>
            <a:off x="2497518" y="5085184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เมฆ 25"/>
          <p:cNvSpPr/>
          <p:nvPr/>
        </p:nvSpPr>
        <p:spPr>
          <a:xfrm>
            <a:off x="4501815" y="1578982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เมฆ 26"/>
          <p:cNvSpPr/>
          <p:nvPr/>
        </p:nvSpPr>
        <p:spPr>
          <a:xfrm>
            <a:off x="6520981" y="1620109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เมฆ 28"/>
          <p:cNvSpPr/>
          <p:nvPr/>
        </p:nvSpPr>
        <p:spPr>
          <a:xfrm>
            <a:off x="4491089" y="2336624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เมฆ 29"/>
          <p:cNvSpPr/>
          <p:nvPr/>
        </p:nvSpPr>
        <p:spPr>
          <a:xfrm>
            <a:off x="4529827" y="3264168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เมฆ 30"/>
          <p:cNvSpPr/>
          <p:nvPr/>
        </p:nvSpPr>
        <p:spPr>
          <a:xfrm>
            <a:off x="4576951" y="4219204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เมฆ 31"/>
          <p:cNvSpPr/>
          <p:nvPr/>
        </p:nvSpPr>
        <p:spPr>
          <a:xfrm>
            <a:off x="4541315" y="5058902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เมฆ 33"/>
          <p:cNvSpPr/>
          <p:nvPr/>
        </p:nvSpPr>
        <p:spPr>
          <a:xfrm>
            <a:off x="6544940" y="3273454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เมฆ 34"/>
          <p:cNvSpPr/>
          <p:nvPr/>
        </p:nvSpPr>
        <p:spPr>
          <a:xfrm>
            <a:off x="6544940" y="4207738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เมฆ 35"/>
          <p:cNvSpPr/>
          <p:nvPr/>
        </p:nvSpPr>
        <p:spPr>
          <a:xfrm>
            <a:off x="6572052" y="5054858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เมฆ 36"/>
          <p:cNvSpPr/>
          <p:nvPr/>
        </p:nvSpPr>
        <p:spPr>
          <a:xfrm>
            <a:off x="6521632" y="2354783"/>
            <a:ext cx="432048" cy="2880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5" name="ลูกศรเชื่อมต่อแบบตรง 54"/>
          <p:cNvCxnSpPr>
            <a:stCxn id="20" idx="1"/>
          </p:cNvCxnSpPr>
          <p:nvPr/>
        </p:nvCxnSpPr>
        <p:spPr>
          <a:xfrm>
            <a:off x="2619497" y="1849119"/>
            <a:ext cx="0" cy="459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56"/>
          <p:cNvCxnSpPr>
            <a:stCxn id="20" idx="0"/>
            <a:endCxn id="26" idx="2"/>
          </p:cNvCxnSpPr>
          <p:nvPr/>
        </p:nvCxnSpPr>
        <p:spPr>
          <a:xfrm>
            <a:off x="2835161" y="1705410"/>
            <a:ext cx="1667994" cy="17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78560" y="5543654"/>
            <a:ext cx="66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</a:t>
            </a:r>
            <a:endParaRPr lang="th-TH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395625" y="996757"/>
            <a:ext cx="700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</a:t>
            </a:r>
            <a:endParaRPr lang="th-TH" b="1" dirty="0"/>
          </a:p>
        </p:txBody>
      </p:sp>
      <p:sp>
        <p:nvSpPr>
          <p:cNvPr id="1024" name="ลูกศรลง 1023"/>
          <p:cNvSpPr/>
          <p:nvPr/>
        </p:nvSpPr>
        <p:spPr>
          <a:xfrm>
            <a:off x="4804399" y="6046115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5" name="TextBox 1024"/>
          <p:cNvSpPr txBox="1"/>
          <p:nvPr/>
        </p:nvSpPr>
        <p:spPr>
          <a:xfrm>
            <a:off x="1628172" y="32998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+mj-cs"/>
              </a:rPr>
              <a:t>W</a:t>
            </a:r>
            <a:endParaRPr lang="th-TH" b="1" dirty="0">
              <a:cs typeface="+mj-cs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7150798" y="329059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+mj-cs"/>
              </a:rPr>
              <a:t>E</a:t>
            </a:r>
            <a:endParaRPr lang="th-TH" b="1" dirty="0">
              <a:cs typeface="+mj-cs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3275856" y="111748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10 ม.</a:t>
            </a:r>
            <a:endParaRPr lang="th-TH" b="1" dirty="0">
              <a:cs typeface="+mj-cs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1651774" y="187473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6 ม.</a:t>
            </a:r>
            <a:endParaRPr lang="th-TH" b="1" dirty="0">
              <a:cs typeface="+mj-cs"/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3018856" y="447196"/>
            <a:ext cx="339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cs typeface="+mj-cs"/>
              </a:rPr>
              <a:t>ตัวอย่างผังการปลูกทุเรียน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80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9112"/>
            <a:ext cx="6858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66" y="90872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วิธีการปลูก</a:t>
            </a:r>
          </a:p>
          <a:p>
            <a:r>
              <a:rPr lang="th-TH" dirty="0" smtClean="0">
                <a:cs typeface="+mj-cs"/>
              </a:rPr>
              <a:t>	การปลูกทุเรียนทำได้ทั้งขุดหลุมปลูก ซึ่งเหมาะกับพื้นที่ค่อนข้างแห้งแล้ง และยังไม่มีการวางระบบน้ำไว้ก่อนปลูก วิธีนี้ดินในหลุมช่วยเก็บความชื้นได้ดี หากมีฝนตกชุก มีน้ำขังจะทำให้รากเน่าต้นทุเรียนตายได้ง่าย</a:t>
            </a:r>
          </a:p>
          <a:p>
            <a:r>
              <a:rPr lang="th-TH" dirty="0" smtClean="0">
                <a:cs typeface="+mj-cs"/>
              </a:rPr>
              <a:t>	ส่วนการปลูกโดยไม่ต้องขุดหลุม(ปลูกแบบนั่งแท่นหรือยกโคก เหมาะกับพื้นที่ฝนตกชุก วิธีนี้ทำให้การระบายน้ำได้ดี น้ำไม่ขังบริเวณโคนต้น แต่ต้องวางระบบน้ำให้ดีก่อนปลูก ซึ่งต้นทุเรียนจะเจริญเติบโตเร็วกว่าขุดหลุมปลูก</a:t>
            </a:r>
          </a:p>
          <a:p>
            <a:r>
              <a:rPr lang="th-TH" dirty="0" smtClean="0">
                <a:cs typeface="+mj-cs"/>
              </a:rPr>
              <a:t>	จุดสำคัญ คือ ควรใช้ต้นกล้าที่มีขนาดเล็ก มีระบบรากดีไม่ขดงอ แต่หากจะปลูกด้วยต้นกล้าขนาดใหญ่ ต้องตัดแต่งรากที่ขดงอทั้งที่ก้นถุงและด้านข้าง รวมทั้งมีการพลางแสงให้กับต้นทุเรียนที่ปลูกใหม่ด้วยตาข่ายพลางแสง หรือใบมะพร้าว หรือปลูกกล้วยให้ร่มเงา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69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4864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ฤดูปลูก</a:t>
            </a:r>
          </a:p>
          <a:p>
            <a:r>
              <a:rPr lang="th-TH" dirty="0" smtClean="0">
                <a:cs typeface="+mj-cs"/>
              </a:rPr>
              <a:t>	หากมีการจัดระบบการให้น้ำอย่างมีประสิทธิภาพ สามารถดูแลให้น้ำกับต้นทุเรียนได้สม่ำเสมอช่วงหลังปลูก และควรปลูกตั้งแต่เดือนมีนาคมถึงเดือนเมษายน   แต่ถ้าหากจัดระบบน้ำไม่ทันหรือยังไม่อาจดูแลเรื่องน้ำได้ ควรจะปลูกช่วงต้นฤดูฝน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91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931751" cy="4424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767408"/>
            <a:ext cx="43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cs typeface="+mj-cs"/>
              </a:rPr>
              <a:t>การยกโคก มีลักษณะเหมือนจานคว่ำ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55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500187"/>
            <a:ext cx="6696744" cy="4449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4868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ขุดหลุม ขนาด กว้าง 50   ยาว 50   ลึก 50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48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196752"/>
            <a:ext cx="7056784" cy="5165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cs typeface="+mj-cs"/>
              </a:rPr>
              <a:t>ต้นกล้า ขนาดเล็ก อายุไม่เกิน 1 ปี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56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0112"/>
            <a:ext cx="6858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92696"/>
            <a:ext cx="5864323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ปลูกแบบไม่รองก้นหลุม</a:t>
            </a:r>
          </a:p>
          <a:p>
            <a:pPr algn="ctr"/>
            <a:r>
              <a:rPr lang="th-TH" b="1" dirty="0" smtClean="0">
                <a:cs typeface="+mj-cs"/>
              </a:rPr>
              <a:t>เปิดก้นถุงตรวจหาดู</a:t>
            </a:r>
          </a:p>
          <a:p>
            <a:r>
              <a:rPr lang="th-TH" b="1" dirty="0" smtClean="0">
                <a:cs typeface="+mj-cs"/>
              </a:rPr>
              <a:t>รากขด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81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6750"/>
            <a:ext cx="48006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9" y="1700808"/>
            <a:ext cx="4105275" cy="456247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210819" cy="456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8558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การตัดรากขดต้นกล้าทุเรียน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2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5468173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371" y="2348880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ลักษณะของราก</a:t>
            </a:r>
          </a:p>
          <a:p>
            <a:pPr algn="ctr"/>
            <a:r>
              <a:rPr lang="th-TH" b="1" dirty="0" smtClean="0">
                <a:cs typeface="+mj-cs"/>
              </a:rPr>
              <a:t>ต้นพันธุ์ทุเรียน</a:t>
            </a:r>
          </a:p>
          <a:p>
            <a:pPr algn="ctr"/>
            <a:r>
              <a:rPr lang="th-TH" b="1" dirty="0" smtClean="0">
                <a:cs typeface="+mj-cs"/>
              </a:rPr>
              <a:t>ที่ขดที่ก้นถุง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2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5048263" cy="6317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369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ตัดรากที่ขดออก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02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5069037" cy="6237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645" y="288052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วางถุงลงในหลุม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53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4954276" cy="6241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952" y="26369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ดึ</a:t>
            </a:r>
            <a:r>
              <a:rPr lang="th-TH" b="1" dirty="0">
                <a:cs typeface="+mj-cs"/>
              </a:rPr>
              <a:t>ง</a:t>
            </a:r>
            <a:r>
              <a:rPr lang="th-TH" b="1" dirty="0" smtClean="0">
                <a:cs typeface="+mj-cs"/>
              </a:rPr>
              <a:t>ถุงขึ้น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57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5101297" cy="6419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87498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ตัดถุงออก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39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6480720" cy="5645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098" y="291368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กลบดิน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84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2492896"/>
            <a:ext cx="6267450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3748" y="459829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การทำร่มเงาด้วยวัสดุพลางแสง  </a:t>
            </a:r>
          </a:p>
          <a:p>
            <a:r>
              <a:rPr lang="th-TH" b="1" dirty="0" smtClean="0">
                <a:cs typeface="+mj-cs"/>
              </a:rPr>
              <a:t>ตอนเช้า ถึ</a:t>
            </a:r>
            <a:r>
              <a:rPr lang="th-TH" b="1" dirty="0">
                <a:cs typeface="+mj-cs"/>
              </a:rPr>
              <a:t>ง</a:t>
            </a:r>
            <a:r>
              <a:rPr lang="th-TH" b="1" dirty="0" smtClean="0">
                <a:cs typeface="+mj-cs"/>
              </a:rPr>
              <a:t>เที่ยงควรได้รับแสงแดด ช่วงบ่ายควรมีร่มเงา ควรบังด้านข้างที่แดดส่ง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21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160" y="1727451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พันธุ์ชะนี   </a:t>
            </a:r>
          </a:p>
          <a:p>
            <a:r>
              <a:rPr lang="th-TH" b="1" dirty="0">
                <a:cs typeface="+mj-cs"/>
              </a:rPr>
              <a:t>	</a:t>
            </a:r>
            <a:r>
              <a:rPr lang="th-TH" dirty="0" smtClean="0">
                <a:cs typeface="+mj-cs"/>
              </a:rPr>
              <a:t>ผลมีขนาดปานกลางถึงใหญ่ น้ำหนักประมาณ 2.5-3 กก ผลมีรูปทรงหวด  คือ กลางผลป่อง หัวเรียว ก้นตัด  ร่องพูค่อนข้างลึก ขั้วผลใหญ่และสั้น เนื้อละเอียด สีเหลืองจัด รสชาติหวานมัน เมล็ดค่อนข้างเล็กและมีจำนวนเมล็ดน้อย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01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57" y="525876"/>
            <a:ext cx="7098072" cy="59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77489"/>
            <a:ext cx="5879157" cy="5457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56490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ใช้ใบมะพร้าวทำร่มเงา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16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ปลูกแบบรองก้นหลุม</a:t>
            </a:r>
            <a:endParaRPr lang="th-TH" dirty="0">
              <a:cs typeface="+mj-cs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83868"/>
            <a:ext cx="3915563" cy="5219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988840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ขุดหลุมขนาด   กว้าง .50ม.ยาว.50 ม.</a:t>
            </a:r>
          </a:p>
          <a:p>
            <a:r>
              <a:rPr lang="th-TH" dirty="0" smtClean="0">
                <a:cs typeface="+mj-cs"/>
              </a:rPr>
              <a:t>ลึก.50 ม.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07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084498" cy="5444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221707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รองก้นหลุมด้วย </a:t>
            </a:r>
          </a:p>
          <a:p>
            <a:r>
              <a:rPr lang="th-TH" dirty="0" err="1" smtClean="0">
                <a:cs typeface="+mj-cs"/>
              </a:rPr>
              <a:t>โดโลไมท์</a:t>
            </a:r>
            <a:r>
              <a:rPr lang="th-TH" dirty="0" smtClean="0">
                <a:cs typeface="+mj-cs"/>
              </a:rPr>
              <a:t> 2 กำมือ </a:t>
            </a:r>
          </a:p>
          <a:p>
            <a:r>
              <a:rPr lang="th-TH" dirty="0" err="1" smtClean="0">
                <a:cs typeface="+mj-cs"/>
              </a:rPr>
              <a:t>สตาร์าเกิล</a:t>
            </a:r>
            <a:r>
              <a:rPr lang="th-TH" dirty="0" smtClean="0">
                <a:cs typeface="+mj-cs"/>
              </a:rPr>
              <a:t>จี 1 ช้อนแกง</a:t>
            </a:r>
          </a:p>
          <a:p>
            <a:r>
              <a:rPr lang="th-TH" dirty="0" smtClean="0">
                <a:cs typeface="+mj-cs"/>
              </a:rPr>
              <a:t>ปุ๋ยขี้ค้างคาว 2 กำมือ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83" y="476672"/>
            <a:ext cx="4320480" cy="575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7089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นำดินโรยกลบบางๆ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75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4372530" cy="582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8674" y="908720"/>
            <a:ext cx="2520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ต้นพันธุ์ที่มีอายไม่เกิน 1 ปี หรือมีความสูงประมาณ 60-80 ซม.</a:t>
            </a:r>
          </a:p>
          <a:p>
            <a:r>
              <a:rPr lang="th-TH" dirty="0" smtClean="0">
                <a:cs typeface="+mj-cs"/>
              </a:rPr>
              <a:t> มีความสมบูรณ์  ลำต้นเป็นสีนำตาล รอยแผลเสียบยอดติดกันสนิท</a:t>
            </a:r>
          </a:p>
          <a:p>
            <a:r>
              <a:rPr lang="th-TH" dirty="0" smtClean="0">
                <a:cs typeface="+mj-cs"/>
              </a:rPr>
              <a:t>ใบไม่มีแผล รอยไหม้ ยอดเดินดีไม่ปิดงอ มีกิ่งเหยียดตรง รอบทรงพุ่มสวยงาม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3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4464496" cy="5951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431477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ตัดเปิดก้นถุง</a:t>
            </a:r>
          </a:p>
          <a:p>
            <a:r>
              <a:rPr lang="th-TH" dirty="0" smtClean="0">
                <a:cs typeface="+mj-cs"/>
              </a:rPr>
              <a:t>เพื่อสำรวจหารากขด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25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138858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5128" y="2492896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เมื่อพบรากขด</a:t>
            </a:r>
          </a:p>
          <a:p>
            <a:r>
              <a:rPr lang="th-TH" dirty="0" smtClean="0">
                <a:cs typeface="+mj-cs"/>
              </a:rPr>
              <a:t>ให้ทำการตัดออก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55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2696"/>
            <a:ext cx="4064541" cy="5418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073458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นำต้นกล้าวางลง</a:t>
            </a:r>
          </a:p>
          <a:p>
            <a:r>
              <a:rPr lang="th-TH" dirty="0" smtClean="0">
                <a:cs typeface="+mj-cs"/>
              </a:rPr>
              <a:t>ในหลุม ให้หันหน้าใบส่วนใหญ่ </a:t>
            </a:r>
          </a:p>
          <a:p>
            <a:r>
              <a:rPr lang="th-TH" dirty="0" smtClean="0">
                <a:cs typeface="+mj-cs"/>
              </a:rPr>
              <a:t>รับแสงแดด</a:t>
            </a:r>
          </a:p>
          <a:p>
            <a:r>
              <a:rPr lang="th-TH" dirty="0" smtClean="0">
                <a:cs typeface="+mj-cs"/>
              </a:rPr>
              <a:t>ทิศตะวันออก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93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348880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ฉีดพ่นรอบก้อนถุง </a:t>
            </a:r>
          </a:p>
          <a:p>
            <a:r>
              <a:rPr lang="th-TH" dirty="0" smtClean="0">
                <a:cs typeface="+mj-cs"/>
              </a:rPr>
              <a:t>ทั้งก้นถุงและด้านข้าง</a:t>
            </a:r>
          </a:p>
          <a:p>
            <a:r>
              <a:rPr lang="th-TH" dirty="0" smtClean="0">
                <a:cs typeface="+mj-cs"/>
              </a:rPr>
              <a:t>ให้ชุ่มด้วย บี 1 โดยผสมกับน้ำตามอัตราส่วนที่แนะนำไว้ข้างขวด</a:t>
            </a:r>
            <a:endParaRPr lang="th-TH" dirty="0"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36712"/>
            <a:ext cx="511682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66787"/>
            <a:ext cx="6858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776509" cy="5034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412776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กลบดินครึ่งหนึ่งของก้อนดินต้นกล้า โรยด้วยปูน</a:t>
            </a:r>
            <a:r>
              <a:rPr lang="th-TH" dirty="0" err="1" smtClean="0">
                <a:cs typeface="+mj-cs"/>
              </a:rPr>
              <a:t>โดโลไมท์</a:t>
            </a:r>
            <a:r>
              <a:rPr lang="th-TH" dirty="0" smtClean="0">
                <a:cs typeface="+mj-cs"/>
              </a:rPr>
              <a:t> 1 กำมือ สตาร์</a:t>
            </a:r>
            <a:r>
              <a:rPr lang="th-TH" dirty="0" err="1" smtClean="0">
                <a:cs typeface="+mj-cs"/>
              </a:rPr>
              <a:t>เกิล</a:t>
            </a:r>
            <a:r>
              <a:rPr lang="th-TH" dirty="0" smtClean="0">
                <a:cs typeface="+mj-cs"/>
              </a:rPr>
              <a:t>จี ครึ่งช้อนแกงและปุ๋ยขี้ค้างคาวอีก 1 กำมือ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10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3868767" cy="5157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838690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กลบดินให้เสมอขอบก้อนดินต้นกล้า แล้วโรยทับด้วย</a:t>
            </a:r>
            <a:r>
              <a:rPr lang="th-TH" dirty="0" err="1" smtClean="0">
                <a:cs typeface="+mj-cs"/>
              </a:rPr>
              <a:t>โดโลไมท์</a:t>
            </a:r>
            <a:r>
              <a:rPr lang="th-TH" dirty="0" smtClean="0">
                <a:cs typeface="+mj-cs"/>
              </a:rPr>
              <a:t>รอบทรงพุ่มอีกครั้ง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38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92696"/>
            <a:ext cx="5338323" cy="501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532" y="2484556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รดรอบทรงพุ่มด้วยสารป้องกันและกำจัดเชื้อรา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88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030822" cy="5373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564904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การปลูกทุเรียนแบบนั่งแท่น โดยไม่ขุดหลุม ใช้จอบสับดินบริเวณที่จะปลูก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51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3868474" cy="5156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7702" y="206084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โรย</a:t>
            </a:r>
            <a:r>
              <a:rPr lang="th-TH" dirty="0" err="1" smtClean="0">
                <a:cs typeface="+mj-cs"/>
              </a:rPr>
              <a:t>โดโลไมท์</a:t>
            </a:r>
            <a:r>
              <a:rPr lang="th-TH" dirty="0" smtClean="0">
                <a:cs typeface="+mj-cs"/>
              </a:rPr>
              <a:t> 1 กำมือ</a:t>
            </a:r>
          </a:p>
          <a:p>
            <a:r>
              <a:rPr lang="th-TH" dirty="0" smtClean="0">
                <a:cs typeface="+mj-cs"/>
              </a:rPr>
              <a:t>ปุ๋ยขี้ค้างคาว 1 กำมือ</a:t>
            </a:r>
          </a:p>
          <a:p>
            <a:r>
              <a:rPr lang="th-TH" dirty="0" smtClean="0">
                <a:cs typeface="+mj-cs"/>
              </a:rPr>
              <a:t>สตาร์</a:t>
            </a:r>
            <a:r>
              <a:rPr lang="th-TH" dirty="0" err="1" smtClean="0">
                <a:cs typeface="+mj-cs"/>
              </a:rPr>
              <a:t>เกิล</a:t>
            </a:r>
            <a:r>
              <a:rPr lang="th-TH" dirty="0" smtClean="0">
                <a:cs typeface="+mj-cs"/>
              </a:rPr>
              <a:t>จี 1 ช้อนแกง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27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3868474" cy="5156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41277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นำต้นกล้ามาตัดก้นถุง</a:t>
            </a:r>
          </a:p>
          <a:p>
            <a:r>
              <a:rPr lang="th-TH" dirty="0" smtClean="0">
                <a:cs typeface="+mj-cs"/>
              </a:rPr>
              <a:t>เพื่อตรวจสอบหารากขด</a:t>
            </a:r>
          </a:p>
          <a:p>
            <a:r>
              <a:rPr lang="th-TH" dirty="0" smtClean="0">
                <a:cs typeface="+mj-cs"/>
              </a:rPr>
              <a:t>หากพบให้ตัดออก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93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672"/>
            <a:ext cx="4246894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452" y="2399355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โรยดินกลบที่หว่านปุ๋ยและ</a:t>
            </a:r>
          </a:p>
          <a:p>
            <a:r>
              <a:rPr lang="th-TH" dirty="0" smtClean="0">
                <a:cs typeface="+mj-cs"/>
              </a:rPr>
              <a:t>สตาร์</a:t>
            </a:r>
            <a:r>
              <a:rPr lang="th-TH" dirty="0" err="1" smtClean="0">
                <a:cs typeface="+mj-cs"/>
              </a:rPr>
              <a:t>เกิล</a:t>
            </a:r>
            <a:r>
              <a:rPr lang="th-TH" dirty="0" smtClean="0">
                <a:cs typeface="+mj-cs"/>
              </a:rPr>
              <a:t>จีบางๆ แล้วนำก้อนถุงต้นพันธุ์มาตั้งทับ พร้อมกับ</a:t>
            </a:r>
          </a:p>
          <a:p>
            <a:r>
              <a:rPr lang="th-TH" dirty="0" smtClean="0">
                <a:cs typeface="+mj-cs"/>
              </a:rPr>
              <a:t>ตัดถุงออก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15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4372530" cy="582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56490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ฉีดพ่นด้วย สาร บี 1 ที่ก้นและรอบก้อนดินต้นกล้าให้ชุ่ม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16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620688"/>
            <a:ext cx="4213419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276872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โกยดินรอบๆมาพอกก้อนดินต้นกล้าให้มีลักษณะเป็น</a:t>
            </a:r>
          </a:p>
          <a:p>
            <a:r>
              <a:rPr lang="th-TH" dirty="0" smtClean="0">
                <a:cs typeface="+mj-cs"/>
              </a:rPr>
              <a:t>โคกรอบตันกล้ากว้างประมาณ 1 เมตร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84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1931"/>
            <a:ext cx="4084840" cy="544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2293715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รอบทรงพุ่มพูนดินขึ้นมาให้เสมอก้อนดินต้นกล้าเป็นรูปทรงกลม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73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87" y="0"/>
            <a:ext cx="5298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392488" cy="5855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772816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โรย</a:t>
            </a:r>
            <a:r>
              <a:rPr lang="th-TH" dirty="0" err="1" smtClean="0"/>
              <a:t>โดโลไมท์</a:t>
            </a:r>
            <a:r>
              <a:rPr lang="th-TH" dirty="0" smtClean="0"/>
              <a:t> 1 กำมือ</a:t>
            </a:r>
          </a:p>
          <a:p>
            <a:r>
              <a:rPr lang="th-TH" dirty="0" smtClean="0"/>
              <a:t>ปุ๋ยขี้ค้างคาว 1 กำมือ</a:t>
            </a:r>
          </a:p>
          <a:p>
            <a:r>
              <a:rPr lang="th-TH" dirty="0" smtClean="0"/>
              <a:t>และสตาร์</a:t>
            </a:r>
            <a:r>
              <a:rPr lang="th-TH" dirty="0" err="1" smtClean="0"/>
              <a:t>เกิล</a:t>
            </a:r>
            <a:r>
              <a:rPr lang="th-TH" dirty="0" smtClean="0"/>
              <a:t>จี 1 ช้อนแกง พร้อมกับรดด้วยสารป้องกันและกำจัดเชื้อรารอบทรงพุ่ม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68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6632"/>
            <a:ext cx="5760640" cy="6204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916832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ตรวจดูรากขด </a:t>
            </a:r>
          </a:p>
          <a:p>
            <a:r>
              <a:rPr lang="th-TH" dirty="0" smtClean="0">
                <a:cs typeface="+mj-cs"/>
              </a:rPr>
              <a:t>หากพบต้องตัดออกทั้งหมด ที่ก้นถุง </a:t>
            </a:r>
          </a:p>
          <a:p>
            <a:r>
              <a:rPr lang="th-TH" dirty="0" smtClean="0">
                <a:cs typeface="+mj-cs"/>
              </a:rPr>
              <a:t>และด้านข้าง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48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6343650" cy="5191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924944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การกลบดินปลูกต้นกล้าทุเรียน</a:t>
            </a:r>
            <a:endParaRPr lang="th-TH" b="1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8308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212232" y="59832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598320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835968" y="466152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835968" y="481392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25" y="5983200"/>
            <a:ext cx="1304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2232" y="5830800"/>
            <a:ext cx="63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cs typeface="+mj-cs"/>
              </a:rPr>
              <a:t>1</a:t>
            </a:r>
            <a:endParaRPr lang="th-TH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581181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2</a:t>
            </a:r>
            <a:endParaRPr lang="th-TH" b="1" dirty="0"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336" y="581181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3</a:t>
            </a:r>
            <a:endParaRPr lang="th-T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9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38070" y="1305341"/>
            <a:ext cx="786785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ตั้งแต่ปลูก จนถึง 3 เดือนงดปุ๋ยทางใบ</a:t>
            </a:r>
          </a:p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และทางราก ฮอร์โมนต่างๆ </a:t>
            </a:r>
          </a:p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คอยฉีดยาป้องกันแมลงทางใบ</a:t>
            </a:r>
          </a:p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7-10 วันครั้ง</a:t>
            </a:r>
          </a:p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ให้รักษาความชื้นของดินรอบทรงพุ่ม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5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29649" y="1268760"/>
            <a:ext cx="689323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ให้สารเร่งราก  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จุลินท</a:t>
            </a:r>
            <a:r>
              <a:rPr lang="th-TH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รีย์</a:t>
            </a:r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ปรับ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แสง</a:t>
            </a:r>
          </a:p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สาร</a:t>
            </a:r>
            <a:r>
              <a:rPr lang="th-TH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ฮิวเมท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ราไตรโค</a:t>
            </a:r>
            <a:r>
              <a:rPr lang="th-TH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เดอร์</a:t>
            </a:r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มา</a:t>
            </a:r>
            <a:endParaRPr lang="th-TH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อย่างสม่ำเสมอ นับจากวันปลูก</a:t>
            </a:r>
          </a:p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7-10วันต่อครั้ง</a:t>
            </a:r>
          </a:p>
          <a:p>
            <a:pPr algn="ctr"/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9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8298" y="1772816"/>
            <a:ext cx="81708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หลัง 3 เดือนให้ปุ๋ยอินทรีย์ ปุ๋ยขี้ค้างคาว</a:t>
            </a:r>
          </a:p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 กำมือต่อครั้งโรยรอบทรงพุ่ม </a:t>
            </a:r>
          </a:p>
          <a:p>
            <a:pPr algn="ctr"/>
            <a:r>
              <a:rPr lang="th-TH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อย่าให้ชิดโคนต้น 15 วันต่อครั้ง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9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60905" y="1124744"/>
            <a:ext cx="709681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หลัง 6เดือน ให้เพิ่มปุ๋ยเคมี</a:t>
            </a:r>
          </a:p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สูตร15-0-0 ครั้งละ1กำมือ 30วัน/ครั้ง</a:t>
            </a:r>
          </a:p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ปุ๋ยอินทรีย์เคมีสูตร 6-3-3 รอบทรงพุ่ม </a:t>
            </a:r>
          </a:p>
          <a:p>
            <a:pPr algn="ctr"/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กำมือ20-30 วัน/ครั้ง</a:t>
            </a:r>
          </a:p>
          <a:p>
            <a:pPr algn="ctr"/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และให้จุลินท</a:t>
            </a:r>
            <a:r>
              <a:rPr lang="th-TH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รีย์</a:t>
            </a:r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หน่อกล้วย 15วัน/ครั้ง</a:t>
            </a:r>
            <a:endParaRPr lang="th-TH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390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268760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+mj-cs"/>
              </a:rPr>
              <a:t>พันธุ์หมอนทอง </a:t>
            </a:r>
          </a:p>
          <a:p>
            <a:r>
              <a:rPr lang="th-TH" dirty="0" smtClean="0">
                <a:cs typeface="+mj-cs"/>
              </a:rPr>
              <a:t>	ผลมีขนาดใหญ่ น้ำหนักประมาณ  3-4 กก ทรงผลค่อนข้างยาว มีบ่าผล ปลายผลแหลม พูมักไม่ค่อยเต็มทุกพู หนามแหลมสูง ฐานหนามเป็นเหลี่ยม  ระหว่างหนามใหญ่จะมีหนามเล็กแซมอยู่ทั่วไป ซึ่งเรียกหนามชนิดนี้ว่า เขี้ยวงู ก้านผลใหญ่แข็งแรง ช่วงกลางก้านผลจนถึงปากปลิงจะอ้วนใหญ่เป็นทรงกระบอก เนื้อหนาสีเหลืองอ่อนละเอียด เนื้อค่อนข้างแห้งไม่แฉะติดมือ รสชาติหวานมัน เมล็ดลีบน้อยและลีบเป็นส่วนใหญ่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88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53" y="0"/>
            <a:ext cx="5978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1045</Words>
  <Application>Microsoft Office PowerPoint</Application>
  <PresentationFormat>นำเสนอทางหน้าจอ (4:3)</PresentationFormat>
  <Paragraphs>138</Paragraphs>
  <Slides>76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76</vt:i4>
      </vt:variant>
    </vt:vector>
  </HeadingPairs>
  <TitlesOfParts>
    <vt:vector size="7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Dell</cp:lastModifiedBy>
  <cp:revision>130</cp:revision>
  <dcterms:created xsi:type="dcterms:W3CDTF">2021-09-27T13:37:36Z</dcterms:created>
  <dcterms:modified xsi:type="dcterms:W3CDTF">2021-10-10T11:42:23Z</dcterms:modified>
</cp:coreProperties>
</file>